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5C49757-1E93-45D3-982F-83E52C8D3FE8}">
          <p14:sldIdLst>
            <p14:sldId id="256"/>
            <p14:sldId id="257"/>
            <p14:sldId id="258"/>
            <p14:sldId id="259"/>
            <p14:sldId id="260"/>
            <p14:sldId id="269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79167" autoAdjust="0"/>
  </p:normalViewPr>
  <p:slideViewPr>
    <p:cSldViewPr snapToGrid="0">
      <p:cViewPr varScale="1">
        <p:scale>
          <a:sx n="67" d="100"/>
          <a:sy n="67" d="100"/>
        </p:scale>
        <p:origin x="7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367540-A1B3-4D51-B019-0499A1C46691}" type="datetimeFigureOut">
              <a:rPr lang="en-US" smtClean="0"/>
              <a:t>6/27/2016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25C738-11A6-40F8-83FA-FD8F3A4D7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327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5C738-11A6-40F8-83FA-FD8F3A4D72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8929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US" sz="1200" b="1" dirty="0" smtClean="0">
              <a:solidFill>
                <a:schemeClr val="accent5">
                  <a:lumMod val="20000"/>
                  <a:lumOff val="80000"/>
                </a:schemeClr>
              </a:solidFill>
              <a:latin typeface="Segoe Marker" panose="0308060204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5C738-11A6-40F8-83FA-FD8F3A4D729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762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US" sz="1200" b="1" dirty="0" smtClean="0">
              <a:solidFill>
                <a:schemeClr val="accent5">
                  <a:lumMod val="20000"/>
                  <a:lumOff val="80000"/>
                </a:schemeClr>
              </a:solidFill>
              <a:latin typeface="Segoe Marker" panose="0308060204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5C738-11A6-40F8-83FA-FD8F3A4D729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8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US" sz="1200" b="1" dirty="0" smtClean="0">
              <a:solidFill>
                <a:schemeClr val="accent5">
                  <a:lumMod val="20000"/>
                  <a:lumOff val="80000"/>
                </a:schemeClr>
              </a:solidFill>
              <a:latin typeface="Segoe Marker" panose="0308060204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5C738-11A6-40F8-83FA-FD8F3A4D729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283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US" sz="1200" b="1" dirty="0" smtClean="0">
              <a:solidFill>
                <a:schemeClr val="accent5">
                  <a:lumMod val="20000"/>
                  <a:lumOff val="80000"/>
                </a:schemeClr>
              </a:solidFill>
              <a:latin typeface="Segoe Marker" panose="0308060204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5C738-11A6-40F8-83FA-FD8F3A4D729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8004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US" sz="1200" b="1" dirty="0" smtClean="0">
              <a:solidFill>
                <a:schemeClr val="accent5">
                  <a:lumMod val="20000"/>
                  <a:lumOff val="80000"/>
                </a:schemeClr>
              </a:solidFill>
              <a:latin typeface="Segoe Marker" panose="0308060204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5C738-11A6-40F8-83FA-FD8F3A4D729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549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5C738-11A6-40F8-83FA-FD8F3A4D72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357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sz="12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Segoe Marker" panose="03080602040302020204" pitchFamily="66" charset="0"/>
              </a:rPr>
              <a:t>The purpose of Library Management System (LMS) application is monitoring and controlling the transactions in a library. </a:t>
            </a:r>
          </a:p>
          <a:p>
            <a:pPr algn="just"/>
            <a:r>
              <a:rPr lang="en-US" sz="12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Segoe Marker" panose="03080602040302020204" pitchFamily="66" charset="0"/>
              </a:rPr>
              <a:t>Library Management System is a windows application will be developed in C# using 4-tier architecture containing Data Access Layer (DAL), Business Access Layer (BAL), WCF Services and Presentation Layer (WPF).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5C738-11A6-40F8-83FA-FD8F3A4D72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83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US" sz="1200" b="1" dirty="0" smtClean="0">
              <a:solidFill>
                <a:schemeClr val="accent5">
                  <a:lumMod val="20000"/>
                  <a:lumOff val="80000"/>
                </a:schemeClr>
              </a:solidFill>
              <a:latin typeface="Segoe Marker" panose="0308060204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5C738-11A6-40F8-83FA-FD8F3A4D72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89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US" sz="1200" b="1" dirty="0" smtClean="0">
              <a:solidFill>
                <a:schemeClr val="accent5">
                  <a:lumMod val="20000"/>
                  <a:lumOff val="80000"/>
                </a:schemeClr>
              </a:solidFill>
              <a:latin typeface="Segoe Marker" panose="0308060204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5C738-11A6-40F8-83FA-FD8F3A4D72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17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US" sz="1200" b="1" dirty="0" smtClean="0">
              <a:solidFill>
                <a:schemeClr val="accent5">
                  <a:lumMod val="20000"/>
                  <a:lumOff val="80000"/>
                </a:schemeClr>
              </a:solidFill>
              <a:latin typeface="Segoe Marker" panose="0308060204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5C738-11A6-40F8-83FA-FD8F3A4D72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46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US" sz="1200" b="1" dirty="0" smtClean="0">
              <a:solidFill>
                <a:schemeClr val="accent5">
                  <a:lumMod val="20000"/>
                  <a:lumOff val="80000"/>
                </a:schemeClr>
              </a:solidFill>
              <a:latin typeface="Segoe Marker" panose="0308060204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5C738-11A6-40F8-83FA-FD8F3A4D729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221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US" sz="1200" b="1" dirty="0" smtClean="0">
              <a:solidFill>
                <a:schemeClr val="accent5">
                  <a:lumMod val="20000"/>
                  <a:lumOff val="80000"/>
                </a:schemeClr>
              </a:solidFill>
              <a:latin typeface="Segoe Marker" panose="0308060204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5C738-11A6-40F8-83FA-FD8F3A4D729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58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US" sz="1200" b="1" dirty="0" smtClean="0">
              <a:solidFill>
                <a:schemeClr val="accent5">
                  <a:lumMod val="20000"/>
                  <a:lumOff val="80000"/>
                </a:schemeClr>
              </a:solidFill>
              <a:latin typeface="Segoe Marker" panose="0308060204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5C738-11A6-40F8-83FA-FD8F3A4D729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72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5E66-BEF9-4FBB-B84D-CF125F8C0D01}" type="datetime1">
              <a:rPr lang="en-US" smtClean="0"/>
              <a:t>6/27/2016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868D-9D88-4723-85FF-F18DA1AC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9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A141F-932A-4CA0-9D00-5E75C6EB7529}" type="datetime1">
              <a:rPr lang="en-US" smtClean="0"/>
              <a:t>6/27/2016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868D-9D88-4723-85FF-F18DA1AC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03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24F63-A836-4C6B-9D29-9A99D328DF0C}" type="datetime1">
              <a:rPr lang="en-US" smtClean="0"/>
              <a:t>6/27/2016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868D-9D88-4723-85FF-F18DA1AC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04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5A388-F156-487F-BE14-9F18BBE53CEC}" type="datetime1">
              <a:rPr lang="en-US" smtClean="0"/>
              <a:t>6/27/2016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868D-9D88-4723-85FF-F18DA1AC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69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E497F-8811-4E1E-A709-340FD56503B6}" type="datetime1">
              <a:rPr lang="en-US" smtClean="0"/>
              <a:t>6/27/2016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868D-9D88-4723-85FF-F18DA1AC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68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23FF8-9B50-4CA4-BCF2-1A804C7F6CA8}" type="datetime1">
              <a:rPr lang="en-US" smtClean="0"/>
              <a:t>6/27/2016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868D-9D88-4723-85FF-F18DA1AC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435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6FC9-FDCB-4F8E-81EC-7AA4FAB7F64C}" type="datetime1">
              <a:rPr lang="en-US" smtClean="0"/>
              <a:t>6/27/2016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868D-9D88-4723-85FF-F18DA1AC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86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5105-E2A2-4AE1-98E9-6B0A18AF0FD2}" type="datetime1">
              <a:rPr lang="en-US" smtClean="0"/>
              <a:t>6/27/2016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868D-9D88-4723-85FF-F18DA1AC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60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A7170-761F-4A15-9ADA-507983CA678B}" type="datetime1">
              <a:rPr lang="en-US" smtClean="0"/>
              <a:t>6/27/2016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868D-9D88-4723-85FF-F18DA1AC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538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7FCCC-C92F-44AB-A080-95139940A7D5}" type="datetime1">
              <a:rPr lang="en-US" smtClean="0"/>
              <a:t>6/27/2016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868D-9D88-4723-85FF-F18DA1AC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573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11C12-706C-4062-9536-F25EC5316904}" type="datetime1">
              <a:rPr lang="en-US" smtClean="0"/>
              <a:t>6/27/2016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868D-9D88-4723-85FF-F18DA1AC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71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437F0-09E2-4953-99AA-D0BD972F7EFE}" type="datetime1">
              <a:rPr lang="en-US" smtClean="0"/>
              <a:t>6/27/2016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8868D-9D88-4723-85FF-F18DA1AC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9009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5440" y="2913705"/>
            <a:ext cx="9144000" cy="1635443"/>
          </a:xfrm>
          <a:noFill/>
        </p:spPr>
        <p:txBody>
          <a:bodyPr>
            <a:noAutofit/>
          </a:bodyPr>
          <a:lstStyle/>
          <a:p>
            <a:r>
              <a:rPr lang="en-US" sz="16600" b="1" dirty="0" smtClean="0">
                <a:solidFill>
                  <a:schemeClr val="accent1">
                    <a:lumMod val="90000"/>
                  </a:schemeClr>
                </a:solidFill>
                <a:latin typeface="Segoe Marker" panose="03080602040302020204" pitchFamily="66" charset="0"/>
              </a:rPr>
              <a:t>WELCOME</a:t>
            </a:r>
            <a:endParaRPr lang="en-US" sz="16600" b="1" dirty="0">
              <a:solidFill>
                <a:schemeClr val="accent1">
                  <a:lumMod val="90000"/>
                </a:schemeClr>
              </a:solidFill>
              <a:latin typeface="Segoe Marker" panose="03080602040302020204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8160" y="6050280"/>
            <a:ext cx="11338560" cy="472440"/>
          </a:xfrm>
        </p:spPr>
        <p:txBody>
          <a:bodyPr>
            <a:noAutofit/>
          </a:bodyPr>
          <a:lstStyle/>
          <a:p>
            <a:r>
              <a:rPr lang="en-US" sz="2000" dirty="0" smtClean="0"/>
              <a:t>THAPALIYA Bishal 								ADHIKARI Jyoti</a:t>
            </a:r>
            <a:endParaRPr lang="en-US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62360" y="6325235"/>
            <a:ext cx="594360" cy="394970"/>
          </a:xfrm>
        </p:spPr>
        <p:txBody>
          <a:bodyPr/>
          <a:lstStyle/>
          <a:p>
            <a:fld id="{5878868D-9D88-4723-85FF-F18DA1ACD3DC}" type="slidenum">
              <a:rPr lang="en-US" sz="1600" smtClean="0">
                <a:latin typeface="Segoe Marker" panose="03080602040302020204" pitchFamily="66" charset="0"/>
              </a:rPr>
              <a:t>1</a:t>
            </a:fld>
            <a:endParaRPr lang="en-US" sz="1600" dirty="0">
              <a:latin typeface="Segoe Marker" panose="0308060204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8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" y="182880"/>
            <a:ext cx="2830830" cy="1041082"/>
          </a:xfrm>
          <a:noFill/>
        </p:spPr>
        <p:txBody>
          <a:bodyPr>
            <a:noAutofit/>
          </a:bodyPr>
          <a:lstStyle/>
          <a:p>
            <a:r>
              <a:rPr lang="en-US" sz="7200" b="1" dirty="0" smtClean="0">
                <a:solidFill>
                  <a:schemeClr val="accent1">
                    <a:lumMod val="90000"/>
                  </a:schemeClr>
                </a:solidFill>
                <a:latin typeface="Segoe Marker" panose="03080602040302020204" pitchFamily="66" charset="0"/>
              </a:rPr>
              <a:t>CODES</a:t>
            </a:r>
            <a:endParaRPr lang="en-US" sz="7200" b="1" dirty="0">
              <a:solidFill>
                <a:schemeClr val="accent1">
                  <a:lumMod val="90000"/>
                </a:schemeClr>
              </a:solidFill>
              <a:latin typeface="Segoe Marker" panose="03080602040302020204" pitchFamily="66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62360" y="6325235"/>
            <a:ext cx="594360" cy="394970"/>
          </a:xfrm>
        </p:spPr>
        <p:txBody>
          <a:bodyPr/>
          <a:lstStyle/>
          <a:p>
            <a:fld id="{5878868D-9D88-4723-85FF-F18DA1ACD3DC}" type="slidenum">
              <a:rPr lang="en-US" sz="1600" smtClean="0">
                <a:latin typeface="Segoe Marker" panose="03080602040302020204" pitchFamily="66" charset="0"/>
              </a:rPr>
              <a:t>10</a:t>
            </a:fld>
            <a:endParaRPr lang="en-US" sz="1600" dirty="0">
              <a:latin typeface="Segoe Marker" panose="03080602040302020204" pitchFamily="66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83870" y="977365"/>
            <a:ext cx="7002780" cy="634772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40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Segoe Marker" panose="03080602040302020204" pitchFamily="66" charset="0"/>
                <a:cs typeface="Segoe UI Semibold" panose="020B0702040204020203" pitchFamily="34" charset="0"/>
              </a:rPr>
              <a:t>DATA Access Layer (DAL)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5117" t="10742" r="18558" b="10937"/>
          <a:stretch/>
        </p:blipFill>
        <p:spPr>
          <a:xfrm>
            <a:off x="649700" y="1612137"/>
            <a:ext cx="7759925" cy="51080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81332" t="10743" b="8593"/>
          <a:stretch/>
        </p:blipFill>
        <p:spPr>
          <a:xfrm>
            <a:off x="8808720" y="819468"/>
            <a:ext cx="2428875" cy="590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20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" y="182880"/>
            <a:ext cx="2830830" cy="1041082"/>
          </a:xfrm>
          <a:noFill/>
        </p:spPr>
        <p:txBody>
          <a:bodyPr>
            <a:noAutofit/>
          </a:bodyPr>
          <a:lstStyle/>
          <a:p>
            <a:r>
              <a:rPr lang="en-US" sz="7200" b="1" dirty="0" smtClean="0">
                <a:solidFill>
                  <a:schemeClr val="accent1">
                    <a:lumMod val="90000"/>
                  </a:schemeClr>
                </a:solidFill>
                <a:latin typeface="Segoe Marker" panose="03080602040302020204" pitchFamily="66" charset="0"/>
              </a:rPr>
              <a:t>CODES</a:t>
            </a:r>
            <a:endParaRPr lang="en-US" sz="7200" b="1" dirty="0">
              <a:solidFill>
                <a:schemeClr val="accent1">
                  <a:lumMod val="90000"/>
                </a:schemeClr>
              </a:solidFill>
              <a:latin typeface="Segoe Marker" panose="03080602040302020204" pitchFamily="66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62360" y="6325235"/>
            <a:ext cx="594360" cy="394970"/>
          </a:xfrm>
        </p:spPr>
        <p:txBody>
          <a:bodyPr/>
          <a:lstStyle/>
          <a:p>
            <a:fld id="{5878868D-9D88-4723-85FF-F18DA1ACD3DC}" type="slidenum">
              <a:rPr lang="en-US" sz="1600" smtClean="0">
                <a:latin typeface="Segoe Marker" panose="03080602040302020204" pitchFamily="66" charset="0"/>
              </a:rPr>
              <a:t>11</a:t>
            </a:fld>
            <a:endParaRPr lang="en-US" sz="1600" dirty="0">
              <a:latin typeface="Segoe Marker" panose="03080602040302020204" pitchFamily="66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83869" y="977365"/>
            <a:ext cx="8631555" cy="634772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40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Segoe Marker" panose="03080602040302020204" pitchFamily="66" charset="0"/>
                <a:cs typeface="Segoe UI Semibold" panose="020B0702040204020203" pitchFamily="34" charset="0"/>
              </a:rPr>
              <a:t>Windows Communication Foundation (WCF)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5336" t="10742" r="49854" b="19922"/>
          <a:stretch/>
        </p:blipFill>
        <p:spPr>
          <a:xfrm>
            <a:off x="483870" y="1648143"/>
            <a:ext cx="4245294" cy="50720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5337" t="11132" r="27014" b="13672"/>
          <a:stretch/>
        </p:blipFill>
        <p:spPr>
          <a:xfrm>
            <a:off x="4917340" y="1612137"/>
            <a:ext cx="4055209" cy="51080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81223" t="11524" b="9180"/>
          <a:stretch/>
        </p:blipFill>
        <p:spPr>
          <a:xfrm>
            <a:off x="9115424" y="919480"/>
            <a:ext cx="2443162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5412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" y="182880"/>
            <a:ext cx="2830830" cy="1041082"/>
          </a:xfrm>
          <a:noFill/>
        </p:spPr>
        <p:txBody>
          <a:bodyPr>
            <a:noAutofit/>
          </a:bodyPr>
          <a:lstStyle/>
          <a:p>
            <a:r>
              <a:rPr lang="en-US" sz="7200" b="1" dirty="0" smtClean="0">
                <a:solidFill>
                  <a:schemeClr val="accent1">
                    <a:lumMod val="90000"/>
                  </a:schemeClr>
                </a:solidFill>
                <a:latin typeface="Segoe Marker" panose="03080602040302020204" pitchFamily="66" charset="0"/>
              </a:rPr>
              <a:t>CODES</a:t>
            </a:r>
            <a:endParaRPr lang="en-US" sz="7200" b="1" dirty="0">
              <a:solidFill>
                <a:schemeClr val="accent1">
                  <a:lumMod val="90000"/>
                </a:schemeClr>
              </a:solidFill>
              <a:latin typeface="Segoe Marker" panose="03080602040302020204" pitchFamily="66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62360" y="6325235"/>
            <a:ext cx="594360" cy="394970"/>
          </a:xfrm>
        </p:spPr>
        <p:txBody>
          <a:bodyPr/>
          <a:lstStyle/>
          <a:p>
            <a:fld id="{5878868D-9D88-4723-85FF-F18DA1ACD3DC}" type="slidenum">
              <a:rPr lang="en-US" sz="1600" smtClean="0">
                <a:latin typeface="Segoe Marker" panose="03080602040302020204" pitchFamily="66" charset="0"/>
              </a:rPr>
              <a:t>12</a:t>
            </a:fld>
            <a:endParaRPr lang="en-US" sz="1600" dirty="0">
              <a:latin typeface="Segoe Marker" panose="03080602040302020204" pitchFamily="66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83869" y="977365"/>
            <a:ext cx="8631555" cy="634772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40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Segoe Marker" panose="03080602040302020204" pitchFamily="66" charset="0"/>
                <a:cs typeface="Segoe UI Semibold" panose="020B0702040204020203" pitchFamily="34" charset="0"/>
              </a:rPr>
              <a:t>Windows Presentation Foundation (WPF)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050" t="23884" r="58638" b="14327"/>
          <a:stretch/>
        </p:blipFill>
        <p:spPr>
          <a:xfrm>
            <a:off x="483869" y="1612137"/>
            <a:ext cx="5114925" cy="45199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4876" t="13281" r="19106" b="11719"/>
          <a:stretch/>
        </p:blipFill>
        <p:spPr>
          <a:xfrm>
            <a:off x="5700712" y="1612137"/>
            <a:ext cx="3243264" cy="50720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81332" t="11133" b="9571"/>
          <a:stretch/>
        </p:blipFill>
        <p:spPr>
          <a:xfrm>
            <a:off x="9045894" y="883474"/>
            <a:ext cx="2428875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6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62360" y="6325235"/>
            <a:ext cx="594360" cy="394970"/>
          </a:xfrm>
        </p:spPr>
        <p:txBody>
          <a:bodyPr/>
          <a:lstStyle/>
          <a:p>
            <a:fld id="{5878868D-9D88-4723-85FF-F18DA1ACD3DC}" type="slidenum">
              <a:rPr lang="en-US" sz="1600" smtClean="0">
                <a:latin typeface="Segoe Marker" panose="03080602040302020204" pitchFamily="66" charset="0"/>
              </a:rPr>
              <a:t>13</a:t>
            </a:fld>
            <a:endParaRPr lang="en-US" sz="1600" dirty="0">
              <a:latin typeface="Segoe Marker" panose="03080602040302020204" pitchFamily="66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529715" y="2499361"/>
            <a:ext cx="9144000" cy="1635443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600" b="1" dirty="0" smtClean="0">
                <a:solidFill>
                  <a:schemeClr val="accent1">
                    <a:lumMod val="90000"/>
                  </a:schemeClr>
                </a:solidFill>
                <a:latin typeface="Segoe Marker" panose="03080602040302020204" pitchFamily="66" charset="0"/>
              </a:rPr>
              <a:t>DEMO</a:t>
            </a:r>
            <a:endParaRPr lang="en-US" sz="16600" b="1" dirty="0">
              <a:solidFill>
                <a:schemeClr val="accent1">
                  <a:lumMod val="90000"/>
                </a:schemeClr>
              </a:solidFill>
              <a:latin typeface="Segoe Marker" panose="0308060204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10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62360" y="6325235"/>
            <a:ext cx="594360" cy="394970"/>
          </a:xfrm>
        </p:spPr>
        <p:txBody>
          <a:bodyPr/>
          <a:lstStyle/>
          <a:p>
            <a:fld id="{5878868D-9D88-4723-85FF-F18DA1ACD3DC}" type="slidenum">
              <a:rPr lang="en-US" sz="1600" smtClean="0">
                <a:latin typeface="Segoe Marker" panose="03080602040302020204" pitchFamily="66" charset="0"/>
              </a:rPr>
              <a:t>14</a:t>
            </a:fld>
            <a:endParaRPr lang="en-US" sz="1600" dirty="0">
              <a:latin typeface="Segoe Marker" panose="03080602040302020204" pitchFamily="66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500193" y="4113869"/>
            <a:ext cx="8043862" cy="1635443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600" b="1" dirty="0" smtClean="0">
                <a:solidFill>
                  <a:schemeClr val="accent1">
                    <a:lumMod val="90000"/>
                  </a:schemeClr>
                </a:solidFill>
                <a:latin typeface="Segoe Marker" panose="03080602040302020204" pitchFamily="66" charset="0"/>
              </a:rPr>
              <a:t>THANK</a:t>
            </a:r>
          </a:p>
          <a:p>
            <a:r>
              <a:rPr lang="en-US" sz="16600" b="1" dirty="0" smtClean="0">
                <a:solidFill>
                  <a:schemeClr val="accent1">
                    <a:lumMod val="90000"/>
                  </a:schemeClr>
                </a:solidFill>
                <a:latin typeface="Segoe Marker" panose="03080602040302020204" pitchFamily="66" charset="0"/>
              </a:rPr>
              <a:t>YOU</a:t>
            </a:r>
            <a:endParaRPr lang="en-US" sz="16600" b="1" dirty="0">
              <a:solidFill>
                <a:schemeClr val="accent1">
                  <a:lumMod val="90000"/>
                </a:schemeClr>
              </a:solidFill>
              <a:latin typeface="Segoe Marker" panose="03080602040302020204" pitchFamily="66" charset="0"/>
            </a:endParaRPr>
          </a:p>
        </p:txBody>
      </p:sp>
      <p:pic>
        <p:nvPicPr>
          <p:cNvPr id="3076" name="Picture 4" descr="See original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105" y="2686050"/>
            <a:ext cx="4009143" cy="3805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54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4459" t="2860" r="13946" b="83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62360" y="6325235"/>
            <a:ext cx="594360" cy="394970"/>
          </a:xfrm>
        </p:spPr>
        <p:txBody>
          <a:bodyPr/>
          <a:lstStyle/>
          <a:p>
            <a:fld id="{5878868D-9D88-4723-85FF-F18DA1ACD3DC}" type="slidenum">
              <a:rPr lang="en-US" sz="1600" smtClean="0">
                <a:latin typeface="Segoe Marker" panose="03080602040302020204" pitchFamily="66" charset="0"/>
              </a:rPr>
              <a:t>2</a:t>
            </a:fld>
            <a:endParaRPr lang="en-US" sz="1600" dirty="0">
              <a:latin typeface="Segoe Marker" panose="0308060204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4015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448" y="1086166"/>
            <a:ext cx="6863255" cy="56340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" y="182880"/>
            <a:ext cx="5882640" cy="1041082"/>
          </a:xfrm>
          <a:noFill/>
        </p:spPr>
        <p:txBody>
          <a:bodyPr>
            <a:noAutofit/>
          </a:bodyPr>
          <a:lstStyle/>
          <a:p>
            <a:r>
              <a:rPr lang="en-US" sz="7200" b="1" dirty="0" smtClean="0">
                <a:solidFill>
                  <a:schemeClr val="accent1">
                    <a:lumMod val="90000"/>
                  </a:schemeClr>
                </a:solidFill>
                <a:latin typeface="Segoe Marker" panose="03080602040302020204" pitchFamily="66" charset="0"/>
              </a:rPr>
              <a:t>INTRODUCTION</a:t>
            </a:r>
            <a:endParaRPr lang="en-US" sz="7200" b="1" dirty="0">
              <a:solidFill>
                <a:schemeClr val="accent1">
                  <a:lumMod val="90000"/>
                </a:schemeClr>
              </a:solidFill>
              <a:latin typeface="Segoe Marker" panose="03080602040302020204" pitchFamily="66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62360" y="6325235"/>
            <a:ext cx="594360" cy="394970"/>
          </a:xfrm>
        </p:spPr>
        <p:txBody>
          <a:bodyPr/>
          <a:lstStyle/>
          <a:p>
            <a:fld id="{5878868D-9D88-4723-85FF-F18DA1ACD3DC}" type="slidenum">
              <a:rPr lang="en-US" sz="1600" smtClean="0">
                <a:latin typeface="Segoe Marker" panose="03080602040302020204" pitchFamily="66" charset="0"/>
              </a:rPr>
              <a:t>3</a:t>
            </a:fld>
            <a:endParaRPr lang="en-US" sz="1600" dirty="0">
              <a:latin typeface="Segoe Marker" panose="03080602040302020204" pitchFamily="66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98119" y="1250727"/>
            <a:ext cx="4993465" cy="467479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Segoe Marker" panose="03080602040302020204" pitchFamily="66" charset="0"/>
                <a:cs typeface="Segoe UI Semibold" panose="020B0702040204020203" pitchFamily="34" charset="0"/>
              </a:rPr>
              <a:t>Monitoring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Segoe Marker" panose="03080602040302020204" pitchFamily="66" charset="0"/>
                <a:cs typeface="Segoe UI Semibold" panose="020B0702040204020203" pitchFamily="34" charset="0"/>
              </a:rPr>
              <a:t>and controlling the transactions in a library. 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Segoe Marker" panose="03080602040302020204" pitchFamily="66" charset="0"/>
                <a:cs typeface="Segoe UI Semibold" panose="020B0702040204020203" pitchFamily="34" charset="0"/>
              </a:rPr>
              <a:t>Windows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Segoe Marker" panose="03080602040302020204" pitchFamily="66" charset="0"/>
                <a:cs typeface="Segoe UI Semibold" panose="020B0702040204020203" pitchFamily="34" charset="0"/>
              </a:rPr>
              <a:t>application </a:t>
            </a:r>
            <a:r>
              <a:rPr lang="en-US" sz="32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Segoe Marker" panose="03080602040302020204" pitchFamily="66" charset="0"/>
                <a:cs typeface="Segoe UI Semibold" panose="020B0702040204020203" pitchFamily="34" charset="0"/>
              </a:rPr>
              <a:t>developed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Segoe Marker" panose="03080602040302020204" pitchFamily="66" charset="0"/>
                <a:cs typeface="Segoe UI Semibold" panose="020B0702040204020203" pitchFamily="34" charset="0"/>
              </a:rPr>
              <a:t>in C# </a:t>
            </a:r>
            <a:r>
              <a:rPr lang="en-US" sz="32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Segoe Marker" panose="03080602040302020204" pitchFamily="66" charset="0"/>
                <a:cs typeface="Segoe UI Semibold" panose="020B0702040204020203" pitchFamily="34" charset="0"/>
              </a:rPr>
              <a:t>using 4-tier Architecture</a:t>
            </a:r>
          </a:p>
          <a:p>
            <a:pPr algn="just"/>
            <a:r>
              <a:rPr lang="en-US" sz="24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Segoe Marker" panose="03080602040302020204" pitchFamily="66" charset="0"/>
                <a:cs typeface="Segoe UI Semibold" panose="020B0702040204020203" pitchFamily="34" charset="0"/>
              </a:rPr>
              <a:t>	- Data </a:t>
            </a:r>
            <a:r>
              <a:rPr 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Segoe Marker" panose="03080602040302020204" pitchFamily="66" charset="0"/>
                <a:cs typeface="Segoe UI Semibold" panose="020B0702040204020203" pitchFamily="34" charset="0"/>
              </a:rPr>
              <a:t>Access Layer (DAL), </a:t>
            </a:r>
            <a:endParaRPr lang="en-US" sz="2400" b="1" dirty="0" smtClean="0">
              <a:solidFill>
                <a:schemeClr val="accent5">
                  <a:lumMod val="20000"/>
                  <a:lumOff val="80000"/>
                </a:schemeClr>
              </a:solidFill>
              <a:latin typeface="Segoe Marker" panose="03080602040302020204" pitchFamily="66" charset="0"/>
              <a:cs typeface="Segoe UI Semibold" panose="020B0702040204020203" pitchFamily="34" charset="0"/>
            </a:endParaRPr>
          </a:p>
          <a:p>
            <a:pPr algn="just"/>
            <a:r>
              <a:rPr lang="en-US" sz="24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Segoe Marker" panose="03080602040302020204" pitchFamily="66" charset="0"/>
                <a:cs typeface="Segoe UI Semibold" panose="020B0702040204020203" pitchFamily="34" charset="0"/>
              </a:rPr>
              <a:t>	- Business </a:t>
            </a:r>
            <a:r>
              <a:rPr 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Segoe Marker" panose="03080602040302020204" pitchFamily="66" charset="0"/>
                <a:cs typeface="Segoe UI Semibold" panose="020B0702040204020203" pitchFamily="34" charset="0"/>
              </a:rPr>
              <a:t>Access Layer (BAL), </a:t>
            </a:r>
            <a:endParaRPr lang="en-US" sz="2400" b="1" dirty="0" smtClean="0">
              <a:solidFill>
                <a:schemeClr val="accent5">
                  <a:lumMod val="20000"/>
                  <a:lumOff val="80000"/>
                </a:schemeClr>
              </a:solidFill>
              <a:latin typeface="Segoe Marker" panose="03080602040302020204" pitchFamily="66" charset="0"/>
              <a:cs typeface="Segoe UI Semibold" panose="020B0702040204020203" pitchFamily="34" charset="0"/>
            </a:endParaRPr>
          </a:p>
          <a:p>
            <a:pPr algn="just"/>
            <a:r>
              <a:rPr lang="en-US" sz="24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Segoe Marker" panose="03080602040302020204" pitchFamily="66" charset="0"/>
                <a:cs typeface="Segoe UI Semibold" panose="020B0702040204020203" pitchFamily="34" charset="0"/>
              </a:rPr>
              <a:t>	- WCF </a:t>
            </a:r>
            <a:r>
              <a:rPr 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Segoe Marker" panose="03080602040302020204" pitchFamily="66" charset="0"/>
                <a:cs typeface="Segoe UI Semibold" panose="020B0702040204020203" pitchFamily="34" charset="0"/>
              </a:rPr>
              <a:t>Services and </a:t>
            </a:r>
            <a:endParaRPr lang="en-US" sz="2400" b="1" dirty="0" smtClean="0">
              <a:solidFill>
                <a:schemeClr val="accent5">
                  <a:lumMod val="20000"/>
                  <a:lumOff val="80000"/>
                </a:schemeClr>
              </a:solidFill>
              <a:latin typeface="Segoe Marker" panose="03080602040302020204" pitchFamily="66" charset="0"/>
              <a:cs typeface="Segoe UI Semibold" panose="020B0702040204020203" pitchFamily="34" charset="0"/>
            </a:endParaRPr>
          </a:p>
          <a:p>
            <a:pPr algn="just"/>
            <a:r>
              <a:rPr lang="en-US" sz="24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Segoe Marker" panose="03080602040302020204" pitchFamily="66" charset="0"/>
                <a:cs typeface="Segoe UI Semibold" panose="020B0702040204020203" pitchFamily="34" charset="0"/>
              </a:rPr>
              <a:t>	- Presentation Layer (WPF). </a:t>
            </a:r>
            <a:endParaRPr lang="en-US" sz="2400" b="1" dirty="0">
              <a:solidFill>
                <a:schemeClr val="accent5">
                  <a:lumMod val="20000"/>
                  <a:lumOff val="80000"/>
                </a:schemeClr>
              </a:solidFill>
              <a:latin typeface="Segoe Marker" panose="03080602040302020204" pitchFamily="66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8629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2343" r="1724" b="2763"/>
          <a:stretch/>
        </p:blipFill>
        <p:spPr>
          <a:xfrm>
            <a:off x="198120" y="1156224"/>
            <a:ext cx="11803380" cy="51690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" y="182880"/>
            <a:ext cx="6952488" cy="1041082"/>
          </a:xfrm>
          <a:noFill/>
        </p:spPr>
        <p:txBody>
          <a:bodyPr>
            <a:noAutofit/>
          </a:bodyPr>
          <a:lstStyle/>
          <a:p>
            <a:r>
              <a:rPr lang="en-US" sz="7200" b="1" dirty="0" smtClean="0">
                <a:solidFill>
                  <a:schemeClr val="accent1">
                    <a:lumMod val="90000"/>
                  </a:schemeClr>
                </a:solidFill>
                <a:latin typeface="Segoe Marker" panose="03080602040302020204" pitchFamily="66" charset="0"/>
              </a:rPr>
              <a:t>USE CASE DIAGRAM</a:t>
            </a:r>
            <a:endParaRPr lang="en-US" sz="7200" b="1" dirty="0">
              <a:solidFill>
                <a:schemeClr val="accent1">
                  <a:lumMod val="90000"/>
                </a:schemeClr>
              </a:solidFill>
              <a:latin typeface="Segoe Marker" panose="03080602040302020204" pitchFamily="66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62360" y="6325235"/>
            <a:ext cx="594360" cy="394970"/>
          </a:xfrm>
        </p:spPr>
        <p:txBody>
          <a:bodyPr/>
          <a:lstStyle/>
          <a:p>
            <a:fld id="{5878868D-9D88-4723-85FF-F18DA1ACD3DC}" type="slidenum">
              <a:rPr lang="en-US" sz="1600" smtClean="0">
                <a:latin typeface="Segoe Marker" panose="03080602040302020204" pitchFamily="66" charset="0"/>
              </a:rPr>
              <a:t>4</a:t>
            </a:fld>
            <a:endParaRPr lang="en-US" sz="1600" dirty="0">
              <a:latin typeface="Segoe Marker" panose="0308060204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8477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" y="182880"/>
            <a:ext cx="5802630" cy="1041082"/>
          </a:xfrm>
          <a:noFill/>
        </p:spPr>
        <p:txBody>
          <a:bodyPr>
            <a:noAutofit/>
          </a:bodyPr>
          <a:lstStyle/>
          <a:p>
            <a:r>
              <a:rPr lang="en-US" sz="7200" b="1" dirty="0" smtClean="0">
                <a:solidFill>
                  <a:schemeClr val="accent1">
                    <a:lumMod val="90000"/>
                  </a:schemeClr>
                </a:solidFill>
                <a:latin typeface="Segoe Marker" panose="03080602040302020204" pitchFamily="66" charset="0"/>
              </a:rPr>
              <a:t>CLASS DIAGRAM</a:t>
            </a:r>
            <a:endParaRPr lang="en-US" sz="7200" b="1" dirty="0">
              <a:solidFill>
                <a:schemeClr val="accent1">
                  <a:lumMod val="90000"/>
                </a:schemeClr>
              </a:solidFill>
              <a:latin typeface="Segoe Marker" panose="03080602040302020204" pitchFamily="66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62360" y="6325235"/>
            <a:ext cx="594360" cy="394970"/>
          </a:xfrm>
        </p:spPr>
        <p:txBody>
          <a:bodyPr/>
          <a:lstStyle/>
          <a:p>
            <a:fld id="{5878868D-9D88-4723-85FF-F18DA1ACD3DC}" type="slidenum">
              <a:rPr lang="en-US" sz="1600" smtClean="0">
                <a:latin typeface="Segoe Marker" panose="03080602040302020204" pitchFamily="66" charset="0"/>
              </a:rPr>
              <a:t>5</a:t>
            </a:fld>
            <a:endParaRPr lang="en-US" sz="1600" dirty="0">
              <a:latin typeface="Segoe Marker" panose="03080602040302020204" pitchFamily="66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0945" t="18841" r="21962" b="12890"/>
          <a:stretch/>
        </p:blipFill>
        <p:spPr>
          <a:xfrm>
            <a:off x="199072" y="1223962"/>
            <a:ext cx="11759566" cy="510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21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" y="182880"/>
            <a:ext cx="7245668" cy="1041082"/>
          </a:xfrm>
          <a:noFill/>
        </p:spPr>
        <p:txBody>
          <a:bodyPr>
            <a:noAutofit/>
          </a:bodyPr>
          <a:lstStyle/>
          <a:p>
            <a:r>
              <a:rPr lang="en-US" sz="7200" b="1" dirty="0" smtClean="0">
                <a:solidFill>
                  <a:schemeClr val="accent1">
                    <a:lumMod val="90000"/>
                  </a:schemeClr>
                </a:solidFill>
                <a:latin typeface="Segoe Marker" panose="03080602040302020204" pitchFamily="66" charset="0"/>
              </a:rPr>
              <a:t>DATABASE DIAGRAM</a:t>
            </a:r>
            <a:endParaRPr lang="en-US" sz="7200" b="1" dirty="0">
              <a:solidFill>
                <a:schemeClr val="accent1">
                  <a:lumMod val="90000"/>
                </a:schemeClr>
              </a:solidFill>
              <a:latin typeface="Segoe Marker" panose="03080602040302020204" pitchFamily="66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62360" y="6325235"/>
            <a:ext cx="594360" cy="394970"/>
          </a:xfrm>
        </p:spPr>
        <p:txBody>
          <a:bodyPr/>
          <a:lstStyle/>
          <a:p>
            <a:fld id="{5878868D-9D88-4723-85FF-F18DA1ACD3DC}" type="slidenum">
              <a:rPr lang="en-US" sz="1600" smtClean="0">
                <a:latin typeface="Segoe Marker" panose="03080602040302020204" pitchFamily="66" charset="0"/>
              </a:rPr>
              <a:t>6</a:t>
            </a:fld>
            <a:endParaRPr lang="en-US" sz="1600" dirty="0">
              <a:latin typeface="Segoe Marker" panose="03080602040302020204" pitchFamily="66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7416" t="16016" r="15923" b="11523"/>
          <a:stretch/>
        </p:blipFill>
        <p:spPr>
          <a:xfrm>
            <a:off x="198120" y="1067436"/>
            <a:ext cx="11658600" cy="530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062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" y="182880"/>
            <a:ext cx="7610856" cy="1041082"/>
          </a:xfrm>
          <a:noFill/>
        </p:spPr>
        <p:txBody>
          <a:bodyPr>
            <a:noAutofit/>
          </a:bodyPr>
          <a:lstStyle/>
          <a:p>
            <a:r>
              <a:rPr lang="en-US" sz="7200" b="1" dirty="0" smtClean="0">
                <a:solidFill>
                  <a:schemeClr val="accent1">
                    <a:lumMod val="90000"/>
                  </a:schemeClr>
                </a:solidFill>
                <a:latin typeface="Segoe Marker" panose="03080602040302020204" pitchFamily="66" charset="0"/>
              </a:rPr>
              <a:t>TECHNOLOGIES USED</a:t>
            </a:r>
            <a:endParaRPr lang="en-US" sz="7200" b="1" dirty="0">
              <a:solidFill>
                <a:schemeClr val="accent1">
                  <a:lumMod val="90000"/>
                </a:schemeClr>
              </a:solidFill>
              <a:latin typeface="Segoe Marker" panose="03080602040302020204" pitchFamily="66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62360" y="6325235"/>
            <a:ext cx="594360" cy="394970"/>
          </a:xfrm>
        </p:spPr>
        <p:txBody>
          <a:bodyPr/>
          <a:lstStyle/>
          <a:p>
            <a:fld id="{5878868D-9D88-4723-85FF-F18DA1ACD3DC}" type="slidenum">
              <a:rPr lang="en-US" sz="1600" smtClean="0">
                <a:latin typeface="Segoe Marker" panose="03080602040302020204" pitchFamily="66" charset="0"/>
              </a:rPr>
              <a:t>7</a:t>
            </a:fld>
            <a:endParaRPr lang="en-US" sz="1600" dirty="0">
              <a:latin typeface="Segoe Marker" panose="03080602040302020204" pitchFamily="66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98121" y="1200135"/>
            <a:ext cx="8689848" cy="423418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40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Segoe Marker" panose="03080602040302020204" pitchFamily="66" charset="0"/>
                <a:cs typeface="Segoe UI Semibold" panose="020B0702040204020203" pitchFamily="34" charset="0"/>
              </a:rPr>
              <a:t>Microsoft Visual Studio 2013</a:t>
            </a:r>
          </a:p>
          <a:p>
            <a:pPr algn="just"/>
            <a:r>
              <a:rPr lang="en-US" sz="3200" dirty="0" smtClean="0"/>
              <a:t>An IDE, used </a:t>
            </a:r>
            <a:r>
              <a:rPr lang="en-US" sz="3200" dirty="0"/>
              <a:t>to develop computer programs for Microsoft Windows, as well as web sites, web applications and web services.</a:t>
            </a:r>
            <a:endParaRPr lang="en-US" sz="3200" b="1" dirty="0">
              <a:solidFill>
                <a:schemeClr val="accent5">
                  <a:lumMod val="20000"/>
                  <a:lumOff val="80000"/>
                </a:schemeClr>
              </a:solidFill>
              <a:latin typeface="Segoe Marker" panose="03080602040302020204" pitchFamily="66" charset="0"/>
              <a:cs typeface="Segoe UI Semibold" panose="020B0702040204020203" pitchFamily="34" charset="0"/>
            </a:endParaRPr>
          </a:p>
          <a:p>
            <a:pPr algn="just"/>
            <a:endParaRPr lang="en-US" sz="4000" b="1" dirty="0" smtClean="0">
              <a:solidFill>
                <a:schemeClr val="accent5">
                  <a:lumMod val="20000"/>
                  <a:lumOff val="80000"/>
                </a:schemeClr>
              </a:solidFill>
              <a:latin typeface="Segoe Marker" panose="03080602040302020204" pitchFamily="66" charset="0"/>
              <a:cs typeface="Segoe UI Semibold" panose="020B0702040204020203" pitchFamily="34" charset="0"/>
            </a:endParaRPr>
          </a:p>
          <a:p>
            <a:pPr algn="just"/>
            <a:r>
              <a:rPr lang="en-US" sz="40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Segoe Marker" panose="03080602040302020204" pitchFamily="66" charset="0"/>
                <a:cs typeface="Segoe UI Semibold" panose="020B0702040204020203" pitchFamily="34" charset="0"/>
              </a:rPr>
              <a:t>C# Programming Language</a:t>
            </a:r>
          </a:p>
          <a:p>
            <a:pPr algn="just"/>
            <a:r>
              <a:rPr lang="en-US" sz="3200" dirty="0"/>
              <a:t>C# is one of the programming languages designed for the Common Language Infrastructure. </a:t>
            </a:r>
          </a:p>
        </p:txBody>
      </p:sp>
      <p:pic>
        <p:nvPicPr>
          <p:cNvPr id="1026" name="Picture 2" descr="See original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248" y="1223962"/>
            <a:ext cx="2968752" cy="206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original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389" y="3774598"/>
            <a:ext cx="2975611" cy="206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13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" y="182880"/>
            <a:ext cx="7610856" cy="1041082"/>
          </a:xfrm>
          <a:noFill/>
        </p:spPr>
        <p:txBody>
          <a:bodyPr>
            <a:noAutofit/>
          </a:bodyPr>
          <a:lstStyle/>
          <a:p>
            <a:r>
              <a:rPr lang="en-US" sz="7200" b="1" dirty="0" smtClean="0">
                <a:solidFill>
                  <a:schemeClr val="accent1">
                    <a:lumMod val="90000"/>
                  </a:schemeClr>
                </a:solidFill>
                <a:latin typeface="Segoe Marker" panose="03080602040302020204" pitchFamily="66" charset="0"/>
              </a:rPr>
              <a:t>TECHNOLOGIES USED</a:t>
            </a:r>
            <a:endParaRPr lang="en-US" sz="7200" b="1" dirty="0">
              <a:solidFill>
                <a:schemeClr val="accent1">
                  <a:lumMod val="90000"/>
                </a:schemeClr>
              </a:solidFill>
              <a:latin typeface="Segoe Marker" panose="03080602040302020204" pitchFamily="66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62360" y="6325235"/>
            <a:ext cx="594360" cy="394970"/>
          </a:xfrm>
        </p:spPr>
        <p:txBody>
          <a:bodyPr/>
          <a:lstStyle/>
          <a:p>
            <a:fld id="{5878868D-9D88-4723-85FF-F18DA1ACD3DC}" type="slidenum">
              <a:rPr lang="en-US" sz="1600" smtClean="0">
                <a:latin typeface="Segoe Marker" panose="03080602040302020204" pitchFamily="66" charset="0"/>
              </a:rPr>
              <a:t>8</a:t>
            </a:fld>
            <a:endParaRPr lang="en-US" sz="1600" dirty="0">
              <a:latin typeface="Segoe Marker" panose="03080602040302020204" pitchFamily="66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98121" y="1136878"/>
            <a:ext cx="8689848" cy="5496243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40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Segoe Marker" panose="03080602040302020204" pitchFamily="66" charset="0"/>
                <a:cs typeface="Segoe UI Semibold" panose="020B0702040204020203" pitchFamily="34" charset="0"/>
              </a:rPr>
              <a:t>Windows Presentation Foundation (WPF)</a:t>
            </a:r>
          </a:p>
          <a:p>
            <a:pPr algn="just"/>
            <a:r>
              <a:rPr lang="en-US" sz="3200" dirty="0" smtClean="0"/>
              <a:t>A </a:t>
            </a:r>
            <a:r>
              <a:rPr lang="en-US" sz="3200" dirty="0"/>
              <a:t>graphical subsystem for rendering user interfaces in Windows-based applications by Microsoft.</a:t>
            </a:r>
          </a:p>
          <a:p>
            <a:pPr algn="just"/>
            <a:endParaRPr lang="en-US" sz="4000" b="1" dirty="0" smtClean="0">
              <a:solidFill>
                <a:schemeClr val="accent5">
                  <a:lumMod val="20000"/>
                  <a:lumOff val="80000"/>
                </a:schemeClr>
              </a:solidFill>
              <a:latin typeface="Segoe Marker" panose="03080602040302020204" pitchFamily="66" charset="0"/>
              <a:cs typeface="Segoe UI Semibold" panose="020B0702040204020203" pitchFamily="34" charset="0"/>
            </a:endParaRPr>
          </a:p>
          <a:p>
            <a:pPr algn="just"/>
            <a:r>
              <a:rPr lang="en-US" sz="40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Segoe Marker" panose="03080602040302020204" pitchFamily="66" charset="0"/>
                <a:cs typeface="Segoe UI Semibold" panose="020B0702040204020203" pitchFamily="34" charset="0"/>
              </a:rPr>
              <a:t>Windows Communication Foundation (WCF)</a:t>
            </a:r>
          </a:p>
          <a:p>
            <a:pPr algn="just"/>
            <a:r>
              <a:rPr lang="en-US" sz="3200" dirty="0" smtClean="0"/>
              <a:t>A </a:t>
            </a:r>
            <a:r>
              <a:rPr lang="en-US" sz="3200" dirty="0"/>
              <a:t>framework for building service-oriented applications</a:t>
            </a:r>
            <a:r>
              <a:rPr lang="en-US" sz="3200" dirty="0" smtClean="0"/>
              <a:t>.</a:t>
            </a:r>
            <a:endParaRPr lang="en-US" sz="3200" dirty="0"/>
          </a:p>
          <a:p>
            <a:pPr algn="just"/>
            <a:endParaRPr lang="en-US" sz="4000" b="1" dirty="0" smtClean="0">
              <a:solidFill>
                <a:schemeClr val="accent5">
                  <a:lumMod val="20000"/>
                  <a:lumOff val="80000"/>
                </a:schemeClr>
              </a:solidFill>
              <a:latin typeface="Segoe Marker" panose="03080602040302020204" pitchFamily="66" charset="0"/>
              <a:cs typeface="Segoe UI Semibold" panose="020B0702040204020203" pitchFamily="34" charset="0"/>
            </a:endParaRPr>
          </a:p>
          <a:p>
            <a:pPr algn="just"/>
            <a:r>
              <a:rPr lang="en-US" sz="40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Segoe Marker" panose="03080602040302020204" pitchFamily="66" charset="0"/>
                <a:cs typeface="Segoe UI Semibold" panose="020B0702040204020203" pitchFamily="34" charset="0"/>
              </a:rPr>
              <a:t>MSSQL Server</a:t>
            </a:r>
          </a:p>
          <a:p>
            <a:pPr algn="just"/>
            <a:r>
              <a:rPr lang="en-US" sz="3200" dirty="0" smtClean="0"/>
              <a:t>A relational </a:t>
            </a:r>
            <a:r>
              <a:rPr lang="en-US" sz="3200" dirty="0"/>
              <a:t>database management system developed by Microsoft.</a:t>
            </a:r>
          </a:p>
        </p:txBody>
      </p:sp>
      <p:pic>
        <p:nvPicPr>
          <p:cNvPr id="2050" name="Picture 2" descr="See original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310" y="605630"/>
            <a:ext cx="2611410" cy="182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e original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310" y="2556961"/>
            <a:ext cx="2611410" cy="182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ee original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310" y="4526613"/>
            <a:ext cx="2599813" cy="182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8910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" y="182880"/>
            <a:ext cx="2830830" cy="1041082"/>
          </a:xfrm>
          <a:noFill/>
        </p:spPr>
        <p:txBody>
          <a:bodyPr>
            <a:noAutofit/>
          </a:bodyPr>
          <a:lstStyle/>
          <a:p>
            <a:r>
              <a:rPr lang="en-US" sz="7200" b="1" dirty="0" smtClean="0">
                <a:solidFill>
                  <a:schemeClr val="accent1">
                    <a:lumMod val="90000"/>
                  </a:schemeClr>
                </a:solidFill>
                <a:latin typeface="Segoe Marker" panose="03080602040302020204" pitchFamily="66" charset="0"/>
              </a:rPr>
              <a:t>CODES</a:t>
            </a:r>
            <a:endParaRPr lang="en-US" sz="7200" b="1" dirty="0">
              <a:solidFill>
                <a:schemeClr val="accent1">
                  <a:lumMod val="90000"/>
                </a:schemeClr>
              </a:solidFill>
              <a:latin typeface="Segoe Marker" panose="03080602040302020204" pitchFamily="66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62360" y="6325235"/>
            <a:ext cx="594360" cy="394970"/>
          </a:xfrm>
        </p:spPr>
        <p:txBody>
          <a:bodyPr/>
          <a:lstStyle/>
          <a:p>
            <a:fld id="{5878868D-9D88-4723-85FF-F18DA1ACD3DC}" type="slidenum">
              <a:rPr lang="en-US" sz="1600" smtClean="0">
                <a:latin typeface="Segoe Marker" panose="03080602040302020204" pitchFamily="66" charset="0"/>
              </a:rPr>
              <a:t>9</a:t>
            </a:fld>
            <a:endParaRPr lang="en-US" sz="1600" dirty="0">
              <a:latin typeface="Segoe Marker" panose="03080602040302020204" pitchFamily="66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6437" t="14914" r="20423" b="12964"/>
          <a:stretch/>
        </p:blipFill>
        <p:spPr>
          <a:xfrm>
            <a:off x="649700" y="1612137"/>
            <a:ext cx="7786688" cy="51080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1003" t="10352" b="8203"/>
          <a:stretch/>
        </p:blipFill>
        <p:spPr>
          <a:xfrm>
            <a:off x="8897304" y="762318"/>
            <a:ext cx="2471737" cy="595788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483870" y="977365"/>
            <a:ext cx="7002780" cy="634772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40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Segoe Marker" panose="03080602040302020204" pitchFamily="66" charset="0"/>
                <a:cs typeface="Segoe UI Semibold" panose="020B0702040204020203" pitchFamily="34" charset="0"/>
              </a:rPr>
              <a:t>Business Access Layer (BAL)</a:t>
            </a:r>
          </a:p>
        </p:txBody>
      </p:sp>
    </p:spTree>
    <p:extLst>
      <p:ext uri="{BB962C8B-B14F-4D97-AF65-F5344CB8AC3E}">
        <p14:creationId xmlns:p14="http://schemas.microsoft.com/office/powerpoint/2010/main" val="909390093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DD7EE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226</Words>
  <Application>Microsoft Office PowerPoint</Application>
  <PresentationFormat>Widescreen</PresentationFormat>
  <Paragraphs>68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Segoe Marker</vt:lpstr>
      <vt:lpstr>Segoe UI Semibold</vt:lpstr>
      <vt:lpstr>Office Theme</vt:lpstr>
      <vt:lpstr>WELCOME</vt:lpstr>
      <vt:lpstr>PowerPoint Presentation</vt:lpstr>
      <vt:lpstr>INTRODUCTION</vt:lpstr>
      <vt:lpstr>USE CASE DIAGRAM</vt:lpstr>
      <vt:lpstr>CLASS DIAGRAM</vt:lpstr>
      <vt:lpstr>DATABASE DIAGRAM</vt:lpstr>
      <vt:lpstr>TECHNOLOGIES USED</vt:lpstr>
      <vt:lpstr>TECHNOLOGIES USED</vt:lpstr>
      <vt:lpstr>CODES</vt:lpstr>
      <vt:lpstr>CODES</vt:lpstr>
      <vt:lpstr>CODES</vt:lpstr>
      <vt:lpstr>CODES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Bishal Thapaliya</dc:creator>
  <cp:lastModifiedBy>Bishal Thapaliya</cp:lastModifiedBy>
  <cp:revision>28</cp:revision>
  <dcterms:created xsi:type="dcterms:W3CDTF">2016-06-25T18:21:06Z</dcterms:created>
  <dcterms:modified xsi:type="dcterms:W3CDTF">2016-06-26T22:21:47Z</dcterms:modified>
</cp:coreProperties>
</file>